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DM Sans" charset="1" panose="00000000000000000000"/>
      <p:regular r:id="rId20"/>
    </p:embeddedFont>
    <p:embeddedFont>
      <p:font typeface="DM Sans Bol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https://zohair.onrender.com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ZYTAu9P8.mp4" Type="http://schemas.openxmlformats.org/officeDocument/2006/relationships/video"/><Relationship Id="rId4" Target="../media/VAGZYTAu9P8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2345438" y="1565979"/>
            <a:ext cx="1632016" cy="0"/>
          </a:xfrm>
          <a:prstGeom prst="line">
            <a:avLst/>
          </a:prstGeom>
          <a:ln cap="flat" w="1905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7164050" y="8810213"/>
            <a:ext cx="0" cy="1632016"/>
          </a:xfrm>
          <a:prstGeom prst="line">
            <a:avLst/>
          </a:prstGeom>
          <a:ln cap="flat" w="1905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72545" y="8760618"/>
            <a:ext cx="1089431" cy="865603"/>
          </a:xfrm>
          <a:custGeom>
            <a:avLst/>
            <a:gdLst/>
            <a:ahLst/>
            <a:cxnLst/>
            <a:rect r="r" b="b" t="t" l="l"/>
            <a:pathLst>
              <a:path h="865603" w="1089431">
                <a:moveTo>
                  <a:pt x="0" y="0"/>
                </a:moveTo>
                <a:lnTo>
                  <a:pt x="1089431" y="0"/>
                </a:lnTo>
                <a:lnTo>
                  <a:pt x="1089431" y="865603"/>
                </a:lnTo>
                <a:lnTo>
                  <a:pt x="0" y="86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9350" y="6790467"/>
            <a:ext cx="973803" cy="973803"/>
          </a:xfrm>
          <a:custGeom>
            <a:avLst/>
            <a:gdLst/>
            <a:ahLst/>
            <a:cxnLst/>
            <a:rect r="r" b="b" t="t" l="l"/>
            <a:pathLst>
              <a:path h="973803" w="973803">
                <a:moveTo>
                  <a:pt x="0" y="0"/>
                </a:moveTo>
                <a:lnTo>
                  <a:pt x="973803" y="0"/>
                </a:lnTo>
                <a:lnTo>
                  <a:pt x="973803" y="973802"/>
                </a:lnTo>
                <a:lnTo>
                  <a:pt x="0" y="973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45438" y="2783730"/>
            <a:ext cx="14913862" cy="222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29"/>
              </a:lnSpc>
            </a:pPr>
            <a:r>
              <a:rPr lang="en-US" sz="1812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NeuralGrader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45438" y="689864"/>
            <a:ext cx="2437786" cy="338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1"/>
              </a:lnSpc>
            </a:pPr>
            <a:r>
              <a:rPr lang="en-US" sz="2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2024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20540" y="5010150"/>
            <a:ext cx="11122043" cy="1189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3"/>
              </a:lnSpc>
            </a:pPr>
            <a:r>
              <a:rPr lang="en-US" sz="6966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Quiz Checking Using LLMs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20108" y="6657117"/>
            <a:ext cx="3847785" cy="1189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3"/>
              </a:lnSpc>
            </a:pPr>
            <a:r>
              <a:rPr lang="en-US" sz="6966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6" tooltip="https://zohair.onrender.com"/>
              </a:rPr>
              <a:t>Web App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00019" y="3336054"/>
            <a:ext cx="15487962" cy="3550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39"/>
              </a:lnSpc>
            </a:pPr>
            <a:r>
              <a:rPr lang="en-US" sz="279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Tests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028700" y="1123950"/>
            <a:ext cx="1006565" cy="0"/>
          </a:xfrm>
          <a:prstGeom prst="line">
            <a:avLst/>
          </a:prstGeom>
          <a:ln cap="flat" w="1905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4577199" y="6583757"/>
            <a:ext cx="1249403" cy="4114800"/>
          </a:xfrm>
          <a:custGeom>
            <a:avLst/>
            <a:gdLst/>
            <a:ahLst/>
            <a:cxnLst/>
            <a:rect r="r" b="b" t="t" l="l"/>
            <a:pathLst>
              <a:path h="4114800" w="1249403">
                <a:moveTo>
                  <a:pt x="0" y="0"/>
                </a:moveTo>
                <a:lnTo>
                  <a:pt x="1249402" y="0"/>
                </a:lnTo>
                <a:lnTo>
                  <a:pt x="1249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23950" y="2561016"/>
            <a:ext cx="0" cy="1006565"/>
          </a:xfrm>
          <a:prstGeom prst="line">
            <a:avLst/>
          </a:prstGeom>
          <a:ln cap="flat" w="1905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25697" y="1777267"/>
            <a:ext cx="6038429" cy="8372171"/>
          </a:xfrm>
          <a:custGeom>
            <a:avLst/>
            <a:gdLst/>
            <a:ahLst/>
            <a:cxnLst/>
            <a:rect r="r" b="b" t="t" l="l"/>
            <a:pathLst>
              <a:path h="8372171" w="6038429">
                <a:moveTo>
                  <a:pt x="0" y="0"/>
                </a:moveTo>
                <a:lnTo>
                  <a:pt x="6038429" y="0"/>
                </a:lnTo>
                <a:lnTo>
                  <a:pt x="6038429" y="8372171"/>
                </a:lnTo>
                <a:lnTo>
                  <a:pt x="0" y="8372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79271" y="1914829"/>
            <a:ext cx="5886654" cy="4470754"/>
          </a:xfrm>
          <a:custGeom>
            <a:avLst/>
            <a:gdLst/>
            <a:ahLst/>
            <a:cxnLst/>
            <a:rect r="r" b="b" t="t" l="l"/>
            <a:pathLst>
              <a:path h="4470754" w="5886654">
                <a:moveTo>
                  <a:pt x="0" y="0"/>
                </a:moveTo>
                <a:lnTo>
                  <a:pt x="5886655" y="0"/>
                </a:lnTo>
                <a:lnTo>
                  <a:pt x="5886655" y="4470754"/>
                </a:lnTo>
                <a:lnTo>
                  <a:pt x="0" y="4470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749" t="0" r="-35769" b="-340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30626" y="5963352"/>
            <a:ext cx="5983944" cy="4539544"/>
          </a:xfrm>
          <a:custGeom>
            <a:avLst/>
            <a:gdLst/>
            <a:ahLst/>
            <a:cxnLst/>
            <a:rect r="r" b="b" t="t" l="l"/>
            <a:pathLst>
              <a:path h="4539544" w="5983944">
                <a:moveTo>
                  <a:pt x="0" y="0"/>
                </a:moveTo>
                <a:lnTo>
                  <a:pt x="5983945" y="0"/>
                </a:lnTo>
                <a:lnTo>
                  <a:pt x="5983945" y="4539544"/>
                </a:lnTo>
                <a:lnTo>
                  <a:pt x="0" y="4539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919" t="-3960" r="-44939" b="-713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12977"/>
            <a:ext cx="16625217" cy="110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3"/>
              </a:lnSpc>
            </a:pPr>
            <a:r>
              <a:rPr lang="en-US" sz="8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Handwritten Python Programs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23950" y="2561016"/>
            <a:ext cx="0" cy="1006565"/>
          </a:xfrm>
          <a:prstGeom prst="line">
            <a:avLst/>
          </a:prstGeom>
          <a:ln cap="flat" w="1905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34284" y="1965021"/>
            <a:ext cx="5150878" cy="7293279"/>
          </a:xfrm>
          <a:custGeom>
            <a:avLst/>
            <a:gdLst/>
            <a:ahLst/>
            <a:cxnLst/>
            <a:rect r="r" b="b" t="t" l="l"/>
            <a:pathLst>
              <a:path h="7293279" w="5150878">
                <a:moveTo>
                  <a:pt x="0" y="0"/>
                </a:moveTo>
                <a:lnTo>
                  <a:pt x="5150878" y="0"/>
                </a:lnTo>
                <a:lnTo>
                  <a:pt x="5150878" y="7293279"/>
                </a:lnTo>
                <a:lnTo>
                  <a:pt x="0" y="7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99883" y="1965021"/>
            <a:ext cx="9260854" cy="6904736"/>
          </a:xfrm>
          <a:custGeom>
            <a:avLst/>
            <a:gdLst/>
            <a:ahLst/>
            <a:cxnLst/>
            <a:rect r="r" b="b" t="t" l="l"/>
            <a:pathLst>
              <a:path h="6904736" w="9260854">
                <a:moveTo>
                  <a:pt x="0" y="0"/>
                </a:moveTo>
                <a:lnTo>
                  <a:pt x="9260854" y="0"/>
                </a:lnTo>
                <a:lnTo>
                  <a:pt x="9260854" y="6904735"/>
                </a:lnTo>
                <a:lnTo>
                  <a:pt x="0" y="69047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911" t="-1949" r="-38266" b="-200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12977"/>
            <a:ext cx="16625217" cy="110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3"/>
              </a:lnSpc>
            </a:pPr>
            <a:r>
              <a:rPr lang="en-US" sz="8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Biological Diagrams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8300"/>
            <a:ext cx="555821" cy="0"/>
          </a:xfrm>
          <a:prstGeom prst="line">
            <a:avLst/>
          </a:prstGeom>
          <a:ln cap="flat" w="1905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965021"/>
            <a:ext cx="5150878" cy="7293279"/>
          </a:xfrm>
          <a:custGeom>
            <a:avLst/>
            <a:gdLst/>
            <a:ahLst/>
            <a:cxnLst/>
            <a:rect r="r" b="b" t="t" l="l"/>
            <a:pathLst>
              <a:path h="7293279" w="5150878">
                <a:moveTo>
                  <a:pt x="0" y="0"/>
                </a:moveTo>
                <a:lnTo>
                  <a:pt x="5150878" y="0"/>
                </a:lnTo>
                <a:lnTo>
                  <a:pt x="5150878" y="7293279"/>
                </a:lnTo>
                <a:lnTo>
                  <a:pt x="0" y="7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57614" y="2113868"/>
            <a:ext cx="9149247" cy="7144432"/>
          </a:xfrm>
          <a:custGeom>
            <a:avLst/>
            <a:gdLst/>
            <a:ahLst/>
            <a:cxnLst/>
            <a:rect r="r" b="b" t="t" l="l"/>
            <a:pathLst>
              <a:path h="7144432" w="9149247">
                <a:moveTo>
                  <a:pt x="0" y="0"/>
                </a:moveTo>
                <a:lnTo>
                  <a:pt x="9149247" y="0"/>
                </a:lnTo>
                <a:lnTo>
                  <a:pt x="9149247" y="7144432"/>
                </a:lnTo>
                <a:lnTo>
                  <a:pt x="0" y="7144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060" t="-5020" r="-48323" b="-720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12977"/>
            <a:ext cx="16625217" cy="110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3"/>
              </a:lnSpc>
            </a:pPr>
            <a:r>
              <a:rPr lang="en-US" sz="8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Flip FLops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45438" y="2447201"/>
            <a:ext cx="10031682" cy="3498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70"/>
              </a:lnSpc>
            </a:pPr>
            <a:r>
              <a:rPr lang="en-US" sz="1479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Thank</a:t>
            </a:r>
          </a:p>
          <a:p>
            <a:pPr algn="l">
              <a:lnSpc>
                <a:spcPts val="13170"/>
              </a:lnSpc>
            </a:pPr>
            <a:r>
              <a:rPr lang="en-US" sz="1479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You!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2345438" y="1565979"/>
            <a:ext cx="1632016" cy="0"/>
          </a:xfrm>
          <a:prstGeom prst="line">
            <a:avLst/>
          </a:prstGeom>
          <a:ln cap="flat" w="1905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7164050" y="8810213"/>
            <a:ext cx="0" cy="1632016"/>
          </a:xfrm>
          <a:prstGeom prst="line">
            <a:avLst/>
          </a:prstGeom>
          <a:ln cap="flat" w="1905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72545" y="8760618"/>
            <a:ext cx="1089431" cy="865603"/>
          </a:xfrm>
          <a:custGeom>
            <a:avLst/>
            <a:gdLst/>
            <a:ahLst/>
            <a:cxnLst/>
            <a:rect r="r" b="b" t="t" l="l"/>
            <a:pathLst>
              <a:path h="865603" w="1089431">
                <a:moveTo>
                  <a:pt x="0" y="0"/>
                </a:moveTo>
                <a:lnTo>
                  <a:pt x="1089431" y="0"/>
                </a:lnTo>
                <a:lnTo>
                  <a:pt x="1089431" y="865603"/>
                </a:lnTo>
                <a:lnTo>
                  <a:pt x="0" y="86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100865" y="7750833"/>
            <a:ext cx="5161697" cy="373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2"/>
              </a:lnSpc>
            </a:pPr>
            <a:r>
              <a:rPr lang="en-US" sz="301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Questions? Reach Out Here: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00865" y="8171941"/>
            <a:ext cx="5515184" cy="22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4"/>
              </a:lnSpc>
            </a:pPr>
            <a:r>
              <a:rPr lang="en-US" sz="181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ansersohaib.study@gmail.com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541263" y="4881829"/>
            <a:ext cx="0" cy="1905873"/>
          </a:xfrm>
          <a:prstGeom prst="line">
            <a:avLst/>
          </a:prstGeom>
          <a:ln cap="flat" w="1905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485900"/>
            <a:ext cx="10164888" cy="193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4"/>
              </a:lnSpc>
            </a:pPr>
            <a:r>
              <a:rPr lang="en-US" sz="15735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About Us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34204" y="4853254"/>
            <a:ext cx="10733001" cy="193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4"/>
              </a:lnSpc>
            </a:pPr>
            <a:r>
              <a:rPr lang="en-US" sz="4132">
                <a:solidFill>
                  <a:srgbClr val="433833"/>
                </a:solidFill>
                <a:latin typeface="DM Sans"/>
                <a:ea typeface="DM Sans"/>
                <a:cs typeface="DM Sans"/>
                <a:sym typeface="DM Sans"/>
              </a:rPr>
              <a:t>We are intrepid senior-year undergraduates at NUST, fueled by our fervent passion for the wonders of AI. 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8452244" y="5143500"/>
            <a:ext cx="1764511" cy="0"/>
          </a:xfrm>
          <a:prstGeom prst="line">
            <a:avLst/>
          </a:prstGeom>
          <a:ln cap="flat" w="1905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201215" y="858734"/>
            <a:ext cx="2684621" cy="2976816"/>
            <a:chOff x="0" y="0"/>
            <a:chExt cx="3579495" cy="396908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7894" t="0" r="7894" b="0"/>
            <a:stretch>
              <a:fillRect/>
            </a:stretch>
          </p:blipFill>
          <p:spPr>
            <a:xfrm flipH="false" flipV="false">
              <a:off x="0" y="0"/>
              <a:ext cx="3579495" cy="3969087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3232368" y="5535645"/>
            <a:ext cx="2684621" cy="2976816"/>
            <a:chOff x="0" y="0"/>
            <a:chExt cx="3579495" cy="396908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21854" r="0" b="26861"/>
            <a:stretch>
              <a:fillRect/>
            </a:stretch>
          </p:blipFill>
          <p:spPr>
            <a:xfrm flipH="false" flipV="false">
              <a:off x="0" y="0"/>
              <a:ext cx="3579495" cy="396908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4610020" y="858734"/>
            <a:ext cx="2684621" cy="2976816"/>
            <a:chOff x="0" y="0"/>
            <a:chExt cx="3579495" cy="396908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7813" t="0" r="7813" b="0"/>
            <a:stretch>
              <a:fillRect/>
            </a:stretch>
          </p:blipFill>
          <p:spPr>
            <a:xfrm flipH="false" flipV="false">
              <a:off x="0" y="0"/>
              <a:ext cx="3579495" cy="3969087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1504916" y="2899592"/>
            <a:ext cx="6947328" cy="443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32"/>
              </a:lnSpc>
            </a:pPr>
            <a:r>
              <a:rPr lang="en-US" sz="188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Our</a:t>
            </a:r>
          </a:p>
          <a:p>
            <a:pPr algn="l">
              <a:lnSpc>
                <a:spcPts val="16732"/>
              </a:lnSpc>
            </a:pPr>
            <a:r>
              <a:rPr lang="en-US" sz="188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Team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01215" y="4061374"/>
            <a:ext cx="2684621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74"/>
              </a:lnSpc>
            </a:pPr>
            <a:r>
              <a:rPr lang="en-US" sz="2499">
                <a:solidFill>
                  <a:srgbClr val="433833"/>
                </a:solidFill>
                <a:latin typeface="DM Sans"/>
                <a:ea typeface="DM Sans"/>
                <a:cs typeface="DM Sans"/>
                <a:sym typeface="DM Sans"/>
              </a:rPr>
              <a:t>Muhammad Anser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39983" y="8669441"/>
            <a:ext cx="307838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33833"/>
                </a:solidFill>
                <a:latin typeface="DM Sans"/>
                <a:ea typeface="DM Sans"/>
                <a:cs typeface="DM Sans"/>
                <a:sym typeface="DM Sans"/>
              </a:rPr>
              <a:t>Zohair Shakeel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74679" y="4061374"/>
            <a:ext cx="2684621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74"/>
              </a:lnSpc>
            </a:pPr>
            <a:r>
              <a:rPr lang="en-US" sz="2499">
                <a:solidFill>
                  <a:srgbClr val="433833"/>
                </a:solidFill>
                <a:latin typeface="DM Sans"/>
                <a:ea typeface="DM Sans"/>
                <a:cs typeface="DM Sans"/>
                <a:sym typeface="DM Sans"/>
              </a:rPr>
              <a:t>Zuha Fatima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6400" y="875800"/>
            <a:ext cx="13135200" cy="1880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8"/>
              </a:lnSpc>
            </a:pPr>
            <a:r>
              <a:rPr lang="en-US" sz="14848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4290" y="3006859"/>
            <a:ext cx="17659515" cy="2614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7"/>
              </a:lnSpc>
              <a:spcBef>
                <a:spcPct val="0"/>
              </a:spcBef>
            </a:pPr>
            <a:r>
              <a:rPr lang="en-US" sz="419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Assessing handwritten quizzes or assignments, can be a laborious endeavor, fraught with the potential for human error—especially when navigating diverse formats for example Python scripts, biological illustrations, and intricate circuit designs.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4290" y="6567344"/>
            <a:ext cx="17659515" cy="194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2"/>
              </a:lnSpc>
              <a:spcBef>
                <a:spcPct val="0"/>
              </a:spcBef>
            </a:pPr>
            <a:r>
              <a:rPr lang="en-US" sz="4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desire arises for a tool that can assess and appraise various elements, identifying errors without necessitating specialized knowledge in any particular domain.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6400" y="875800"/>
            <a:ext cx="13135200" cy="1880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8"/>
              </a:lnSpc>
            </a:pPr>
            <a:r>
              <a:rPr lang="en-US" sz="14848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7222" y="3006859"/>
            <a:ext cx="17593555" cy="1905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407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NeuralGrader, a user-friendly web application that automates quiz evaluation by utilizing advanced Large Language Models (LLMs) tailored for text and diagram analysis.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4350" y="5813223"/>
            <a:ext cx="17259300" cy="1862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5"/>
              </a:lnSpc>
              <a:spcBef>
                <a:spcPct val="0"/>
              </a:spcBef>
            </a:pPr>
            <a:r>
              <a:rPr lang="en-US" sz="396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NeurallGrader conjures a remarkable time-saving spell, slashing efforts by over 90 percent. Best of all, it is a free enchantment and a premier alternative.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175" y="1044011"/>
            <a:ext cx="17773650" cy="8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3"/>
              </a:lnSpc>
            </a:pPr>
            <a:r>
              <a:rPr lang="en-US" sz="6864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Essential tools / premier offerings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34431"/>
            <a:ext cx="16230600" cy="638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</a:pPr>
            <a:r>
              <a:rPr lang="en-US" sz="407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</a:t>
            </a:r>
          </a:p>
          <a:p>
            <a:pPr algn="l" marL="879190" indent="-439595" lvl="1">
              <a:lnSpc>
                <a:spcPts val="5049"/>
              </a:lnSpc>
              <a:buFont typeface="Arial"/>
              <a:buChar char="•"/>
            </a:pPr>
            <a:r>
              <a:rPr lang="en-US" sz="407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Frontend: HTML, Flask (UI/UX optimized for ease of use).</a:t>
            </a:r>
          </a:p>
          <a:p>
            <a:pPr algn="l">
              <a:lnSpc>
                <a:spcPts val="5049"/>
              </a:lnSpc>
            </a:pPr>
          </a:p>
          <a:p>
            <a:pPr algn="l" marL="879190" indent="-439595" lvl="1">
              <a:lnSpc>
                <a:spcPts val="5049"/>
              </a:lnSpc>
              <a:buFont typeface="Arial"/>
              <a:buChar char="•"/>
            </a:pPr>
            <a:r>
              <a:rPr lang="en-US" sz="407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Backend: Google-Gemini-Flash-1.5-Pro via Google Cloud API for OCR.</a:t>
            </a:r>
          </a:p>
          <a:p>
            <a:pPr algn="l">
              <a:lnSpc>
                <a:spcPts val="5049"/>
              </a:lnSpc>
            </a:pPr>
          </a:p>
          <a:p>
            <a:pPr algn="l" marL="879190" indent="-439595" lvl="1">
              <a:lnSpc>
                <a:spcPts val="5049"/>
              </a:lnSpc>
              <a:spcBef>
                <a:spcPct val="0"/>
              </a:spcBef>
              <a:buFont typeface="Arial"/>
              <a:buChar char="•"/>
            </a:pPr>
            <a:r>
              <a:rPr lang="en-US" sz="407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LLMs: Integrated thoughtfully handpicked LLMs for diverse quiz types like Python programs, biological diagrams, and circuit logic.</a:t>
            </a:r>
          </a:p>
          <a:p>
            <a:pPr algn="l">
              <a:lnSpc>
                <a:spcPts val="50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6400" y="1786386"/>
            <a:ext cx="13135200" cy="1880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8"/>
              </a:lnSpc>
            </a:pPr>
            <a:r>
              <a:rPr lang="en-US" sz="14848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Workflow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028700" y="1123950"/>
            <a:ext cx="1006565" cy="0"/>
          </a:xfrm>
          <a:prstGeom prst="line">
            <a:avLst/>
          </a:prstGeom>
          <a:ln cap="flat" w="1905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4435166"/>
            <a:ext cx="4364054" cy="53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6"/>
              </a:lnSpc>
            </a:pPr>
            <a:r>
              <a:rPr lang="en-US" sz="4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Upload Quiz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83449" y="4212158"/>
            <a:ext cx="3232725" cy="98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2"/>
              </a:lnSpc>
            </a:pPr>
            <a:r>
              <a:rPr lang="en-US" sz="4034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Write Prompot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49575" y="4032568"/>
            <a:ext cx="3151895" cy="145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1"/>
              </a:lnSpc>
            </a:pPr>
            <a:r>
              <a:rPr lang="en-US" sz="4044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Choose Desired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34870" y="4507242"/>
            <a:ext cx="3151895" cy="50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1"/>
              </a:lnSpc>
            </a:pPr>
            <a:r>
              <a:rPr lang="en-US" sz="4044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Evaluate</a:t>
            </a:r>
          </a:p>
        </p:txBody>
      </p:sp>
      <p:sp>
        <p:nvSpPr>
          <p:cNvPr name="AutoShape 8" id="8"/>
          <p:cNvSpPr/>
          <p:nvPr/>
        </p:nvSpPr>
        <p:spPr>
          <a:xfrm>
            <a:off x="5392754" y="4650051"/>
            <a:ext cx="99069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9163456" y="4631001"/>
            <a:ext cx="9861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12848751" y="4728198"/>
            <a:ext cx="9861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1757283" y="5751066"/>
            <a:ext cx="2906889" cy="244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sz="2632">
                <a:solidFill>
                  <a:srgbClr val="433833"/>
                </a:solidFill>
                <a:latin typeface="DM Sans"/>
                <a:ea typeface="DM Sans"/>
                <a:cs typeface="DM Sans"/>
                <a:sym typeface="DM Sans"/>
              </a:rPr>
              <a:t>Simply snap a photo of any quiz or assignment you'd like to assess and upload it with ease.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46368" y="5751066"/>
            <a:ext cx="2906889" cy="162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sz="2632">
                <a:solidFill>
                  <a:srgbClr val="433833"/>
                </a:solidFill>
                <a:latin typeface="DM Sans"/>
                <a:ea typeface="DM Sans"/>
                <a:cs typeface="DM Sans"/>
                <a:sym typeface="DM Sans"/>
              </a:rPr>
              <a:t>While it's optional, feel free to customize it to suit your needs.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94581" y="5751066"/>
            <a:ext cx="2906889" cy="203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sz="2632">
                <a:solidFill>
                  <a:srgbClr val="433833"/>
                </a:solidFill>
                <a:latin typeface="DM Sans"/>
                <a:ea typeface="DM Sans"/>
                <a:cs typeface="DM Sans"/>
                <a:sym typeface="DM Sans"/>
              </a:rPr>
              <a:t>Select from our thoughtfully curated collection of LLMs that best fit your needs.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79876" y="5751066"/>
            <a:ext cx="2906889" cy="203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sz="2632">
                <a:solidFill>
                  <a:srgbClr val="433833"/>
                </a:solidFill>
                <a:latin typeface="DM Sans"/>
                <a:ea typeface="DM Sans"/>
                <a:cs typeface="DM Sans"/>
                <a:sym typeface="DM Sans"/>
              </a:rPr>
              <a:t>To receive an evaluated quiz or assignment, simply click on the "Evaluate" button.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25683" y="1496298"/>
            <a:ext cx="146304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504906"/>
            <a:ext cx="17773650" cy="52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2"/>
              </a:lnSpc>
            </a:pPr>
            <a:r>
              <a:rPr lang="en-US" sz="4164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</a:t>
            </a:r>
            <a:r>
              <a:rPr lang="en-US" sz="4164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rading a chaotic handwritten quiz in half a minute.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7985" y="2211237"/>
            <a:ext cx="17530015" cy="7047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  <a:spcBef>
                <a:spcPct val="0"/>
              </a:spcBef>
            </a:pPr>
            <a:r>
              <a:rPr lang="en-US" b="true" sz="403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Time Efficiency: </a:t>
            </a:r>
          </a:p>
          <a:p>
            <a:pPr algn="l" marL="870701" indent="-435351" lvl="1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4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Dramatically diminishes the hours spent on manual grading.</a:t>
            </a:r>
          </a:p>
          <a:p>
            <a:pPr algn="l">
              <a:lnSpc>
                <a:spcPts val="5000"/>
              </a:lnSpc>
              <a:spcBef>
                <a:spcPct val="0"/>
              </a:spcBef>
            </a:pPr>
            <a:r>
              <a:rPr lang="en-US" b="true" sz="403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Scalability:  </a:t>
            </a:r>
          </a:p>
          <a:p>
            <a:pPr algn="l" marL="870701" indent="-435351" lvl="1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4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Perfectly suited for educational realms and virtual learning landscapes.</a:t>
            </a:r>
          </a:p>
          <a:p>
            <a:pPr algn="l">
              <a:lnSpc>
                <a:spcPts val="5000"/>
              </a:lnSpc>
              <a:spcBef>
                <a:spcPct val="0"/>
              </a:spcBef>
            </a:pPr>
            <a:r>
              <a:rPr lang="en-US" b="true" sz="403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Accessibility</a:t>
            </a:r>
            <a:r>
              <a:rPr lang="en-US" sz="4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</a:p>
          <a:p>
            <a:pPr algn="l" marL="957059" indent="-478530" lvl="1">
              <a:lnSpc>
                <a:spcPts val="5496"/>
              </a:lnSpc>
              <a:spcBef>
                <a:spcPct val="0"/>
              </a:spcBef>
              <a:buFont typeface="Arial"/>
              <a:buChar char="•"/>
            </a:pPr>
            <a:r>
              <a:rPr lang="en-US" sz="44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Empowers educators to navigate intricate assessments effortlessly, enriching the learning journey.</a:t>
            </a:r>
          </a:p>
          <a:p>
            <a:pPr algn="l">
              <a:lnSpc>
                <a:spcPts val="5000"/>
              </a:lnSpc>
              <a:spcBef>
                <a:spcPct val="0"/>
              </a:spcBef>
            </a:pPr>
            <a:r>
              <a:rPr lang="en-US" b="true" sz="403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No Need for Expertise:</a:t>
            </a:r>
          </a:p>
          <a:p>
            <a:pPr algn="l" marL="870701" indent="-435351" lvl="1">
              <a:lnSpc>
                <a:spcPts val="5000"/>
              </a:lnSpc>
              <a:buFont typeface="Arial"/>
              <a:buChar char="•"/>
            </a:pPr>
            <a:r>
              <a:rPr lang="en-US" sz="4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With NeuralGrader, mastery in a specific domain is no longer a prerequisite.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609681"/>
            <a:ext cx="17773650" cy="103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2"/>
              </a:lnSpc>
            </a:pPr>
            <a:r>
              <a:rPr lang="en-US" sz="8164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Potential Impacts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Neural Grader: AI Powered Automatic Quiz/Assignment Checker</dc:description>
  <dc:identifier>DAGZYfYSlPY</dc:identifier>
  <dcterms:modified xsi:type="dcterms:W3CDTF">2011-08-01T06:04:30Z</dcterms:modified>
  <cp:revision>1</cp:revision>
  <dc:title>Copy of NeuralGrader</dc:title>
</cp:coreProperties>
</file>